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64.jpeg" ContentType="image/jpe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7.png" ContentType="image/png"/>
  <Override PartName="/ppt/media/image56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2.jpeg" ContentType="image/jpeg"/>
  <Override PartName="/ppt/media/image15.png" ContentType="image/png"/>
  <Override PartName="/ppt/media/image7.jpeg" ContentType="image/jpeg"/>
  <Override PartName="/ppt/media/image14.png" ContentType="image/png"/>
  <Override PartName="/ppt/media/image13.png" ContentType="image/png"/>
  <Override PartName="/ppt/media/image11.jpeg" ContentType="image/jpeg"/>
  <Override PartName="/ppt/media/image44.png" ContentType="image/png"/>
  <Override PartName="/ppt/media/image54.png" ContentType="image/png"/>
  <Override PartName="/ppt/media/image4.png" ContentType="image/png"/>
  <Override PartName="/ppt/media/image39.png" ContentType="image/png"/>
  <Override PartName="/ppt/media/image12.png" ContentType="image/png"/>
  <Override PartName="/ppt/media/image58.png" ContentType="image/png"/>
  <Override PartName="/ppt/media/image6.jpeg" ContentType="image/jpeg"/>
  <Override PartName="/ppt/media/image16.png" ContentType="image/png"/>
  <Override PartName="/ppt/media/image3.jpeg" ContentType="image/jpeg"/>
  <Override PartName="/ppt/media/image28.png" ContentType="image/png"/>
  <Override PartName="/ppt/media/image21.png" ContentType="image/png"/>
  <Override PartName="/ppt/media/image1.jpeg" ContentType="image/jpeg"/>
  <Override PartName="/ppt/media/image41.png" ContentType="image/png"/>
  <Override PartName="/ppt/media/image22.png" ContentType="image/png"/>
  <Override PartName="/ppt/media/image17.png" ContentType="image/png"/>
  <Override PartName="/ppt/media/image8.jpeg" ContentType="image/jpeg"/>
  <Override PartName="/ppt/media/image25.png" ContentType="image/png"/>
  <Override PartName="/ppt/media/image10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23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40.png" ContentType="image/png"/>
  <Override PartName="/ppt/media/image42.png" ContentType="image/png"/>
  <Override PartName="/ppt/media/image43.png" ContentType="image/png"/>
  <Override PartName="/ppt/media/image45.png" ContentType="image/png"/>
  <Override PartName="/ppt/media/image46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
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jpe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n 7" descr=""/>
          <p:cNvPicPr/>
          <p:nvPr/>
        </p:nvPicPr>
        <p:blipFill>
          <a:blip r:embed="rId3"/>
          <a:stretch/>
        </p:blipFill>
        <p:spPr>
          <a:xfrm>
            <a:off x="0" y="0"/>
            <a:ext cx="12189960" cy="6855480"/>
          </a:xfrm>
          <a:prstGeom prst="rect">
            <a:avLst/>
          </a:prstGeom>
          <a:ln>
            <a:noFill/>
          </a:ln>
        </p:spPr>
      </p:pic>
      <p:pic>
        <p:nvPicPr>
          <p:cNvPr id="1" name="Imagen 8" descr=""/>
          <p:cNvPicPr/>
          <p:nvPr/>
        </p:nvPicPr>
        <p:blipFill>
          <a:blip r:embed="rId4"/>
          <a:stretch/>
        </p:blipFill>
        <p:spPr>
          <a:xfrm>
            <a:off x="0" y="360"/>
            <a:ext cx="12189960" cy="685548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CO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CO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n 7" descr=""/>
          <p:cNvPicPr/>
          <p:nvPr/>
        </p:nvPicPr>
        <p:blipFill>
          <a:blip r:embed="rId3"/>
          <a:stretch/>
        </p:blipFill>
        <p:spPr>
          <a:xfrm>
            <a:off x="0" y="0"/>
            <a:ext cx="12189960" cy="6855480"/>
          </a:xfrm>
          <a:prstGeom prst="rect">
            <a:avLst/>
          </a:prstGeom>
          <a:ln>
            <a:noFill/>
          </a:ln>
        </p:spPr>
      </p:pic>
      <p:pic>
        <p:nvPicPr>
          <p:cNvPr id="39" name="Imagen 8" descr=""/>
          <p:cNvPicPr/>
          <p:nvPr/>
        </p:nvPicPr>
        <p:blipFill>
          <a:blip r:embed="rId4"/>
          <a:stretch/>
        </p:blipFill>
        <p:spPr>
          <a:xfrm>
            <a:off x="0" y="360"/>
            <a:ext cx="12189960" cy="685548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CO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CO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image" Target="../media/image57.png"/><Relationship Id="rId4" Type="http://schemas.openxmlformats.org/officeDocument/2006/relationships/image" Target="../media/image58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4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n 4" descr=""/>
          <p:cNvPicPr/>
          <p:nvPr/>
        </p:nvPicPr>
        <p:blipFill>
          <a:blip r:embed="rId1"/>
          <a:stretch/>
        </p:blipFill>
        <p:spPr>
          <a:xfrm>
            <a:off x="-69120" y="0"/>
            <a:ext cx="12259080" cy="730044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-69120" y="5215680"/>
            <a:ext cx="12246120" cy="191736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2"/>
          <p:cNvSpPr/>
          <p:nvPr/>
        </p:nvSpPr>
        <p:spPr>
          <a:xfrm>
            <a:off x="317520" y="5215680"/>
            <a:ext cx="11704680" cy="191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s-CO" sz="3600" spc="-1" strike="noStrike">
                <a:solidFill>
                  <a:srgbClr val="005f2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s-CO" sz="2400" spc="-1" strike="noStrike">
                <a:solidFill>
                  <a:srgbClr val="005f2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Catalina Valencia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s-CO" sz="2400" spc="-1" strike="noStrike">
                <a:solidFill>
                  <a:srgbClr val="005f2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Luis Fernando Quiroga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5800680" y="416520"/>
            <a:ext cx="5967360" cy="2068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80" name="Imagen 8" descr=""/>
          <p:cNvPicPr/>
          <p:nvPr/>
        </p:nvPicPr>
        <p:blipFill>
          <a:blip r:embed="rId2"/>
          <a:stretch/>
        </p:blipFill>
        <p:spPr>
          <a:xfrm>
            <a:off x="6318360" y="587880"/>
            <a:ext cx="4378680" cy="1596960"/>
          </a:xfrm>
          <a:prstGeom prst="rect">
            <a:avLst/>
          </a:prstGeom>
          <a:ln>
            <a:noFill/>
          </a:ln>
        </p:spPr>
      </p:pic>
      <p:sp>
        <p:nvSpPr>
          <p:cNvPr id="81" name="CustomShape 4"/>
          <p:cNvSpPr/>
          <p:nvPr/>
        </p:nvSpPr>
        <p:spPr>
          <a:xfrm>
            <a:off x="72000" y="5886000"/>
            <a:ext cx="3206160" cy="6256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3600" spc="-1" strike="noStrike">
                <a:solidFill>
                  <a:srgbClr val="005f2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Unidad 2: Tema 1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>
            <a:off x="433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7"/>
          <p:cNvSpPr/>
          <p:nvPr/>
        </p:nvSpPr>
        <p:spPr>
          <a:xfrm>
            <a:off x="6481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Euler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36000" y="2052000"/>
            <a:ext cx="6047640" cy="3214440"/>
          </a:xfrm>
          <a:prstGeom prst="rect">
            <a:avLst/>
          </a:prstGeom>
          <a:ln>
            <a:noFill/>
          </a:ln>
        </p:spPr>
      </p:pic>
      <p:pic>
        <p:nvPicPr>
          <p:cNvPr id="184" name="" descr=""/>
          <p:cNvPicPr/>
          <p:nvPr/>
        </p:nvPicPr>
        <p:blipFill>
          <a:blip r:embed="rId2"/>
          <a:stretch/>
        </p:blipFill>
        <p:spPr>
          <a:xfrm>
            <a:off x="6228000" y="2052000"/>
            <a:ext cx="5759640" cy="3225240"/>
          </a:xfrm>
          <a:prstGeom prst="rect">
            <a:avLst/>
          </a:prstGeom>
          <a:ln>
            <a:noFill/>
          </a:ln>
        </p:spPr>
      </p:pic>
      <p:sp>
        <p:nvSpPr>
          <p:cNvPr id="185" name="CustomShape 8"/>
          <p:cNvSpPr/>
          <p:nvPr/>
        </p:nvSpPr>
        <p:spPr>
          <a:xfrm>
            <a:off x="3853440" y="5401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momento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433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6481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Euler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144000" y="1983600"/>
            <a:ext cx="6479640" cy="2307240"/>
          </a:xfrm>
          <a:prstGeom prst="rect">
            <a:avLst/>
          </a:prstGeom>
          <a:ln>
            <a:noFill/>
          </a:ln>
        </p:spPr>
      </p:pic>
      <p:pic>
        <p:nvPicPr>
          <p:cNvPr id="194" name="" descr=""/>
          <p:cNvPicPr/>
          <p:nvPr/>
        </p:nvPicPr>
        <p:blipFill>
          <a:blip r:embed="rId2"/>
          <a:stretch/>
        </p:blipFill>
        <p:spPr>
          <a:xfrm>
            <a:off x="6948000" y="1980000"/>
            <a:ext cx="4859640" cy="2321640"/>
          </a:xfrm>
          <a:prstGeom prst="rect">
            <a:avLst/>
          </a:prstGeom>
          <a:ln>
            <a:noFill/>
          </a:ln>
        </p:spPr>
      </p:pic>
      <p:sp>
        <p:nvSpPr>
          <p:cNvPr id="195" name="CustomShape 8"/>
          <p:cNvSpPr/>
          <p:nvPr/>
        </p:nvSpPr>
        <p:spPr>
          <a:xfrm>
            <a:off x="3565440" y="496800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energía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Viscosidad artificial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216000" y="1944000"/>
            <a:ext cx="5759640" cy="2130840"/>
          </a:xfrm>
          <a:prstGeom prst="rect">
            <a:avLst/>
          </a:prstGeom>
          <a:ln>
            <a:noFill/>
          </a:ln>
        </p:spPr>
      </p:pic>
      <p:pic>
        <p:nvPicPr>
          <p:cNvPr id="203" name="" descr=""/>
          <p:cNvPicPr/>
          <p:nvPr/>
        </p:nvPicPr>
        <p:blipFill>
          <a:blip r:embed="rId2"/>
          <a:stretch/>
        </p:blipFill>
        <p:spPr>
          <a:xfrm>
            <a:off x="7416000" y="889200"/>
            <a:ext cx="3599640" cy="5932440"/>
          </a:xfrm>
          <a:prstGeom prst="rect">
            <a:avLst/>
          </a:prstGeom>
          <a:ln>
            <a:noFill/>
          </a:ln>
        </p:spPr>
      </p:pic>
      <p:sp>
        <p:nvSpPr>
          <p:cNvPr id="204" name="CustomShape 7"/>
          <p:cNvSpPr/>
          <p:nvPr/>
        </p:nvSpPr>
        <p:spPr>
          <a:xfrm>
            <a:off x="504000" y="4464000"/>
            <a:ext cx="5903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Modela correctamente la pérdida de energía en forma de calor.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Calor artificial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7"/>
          <p:cNvSpPr/>
          <p:nvPr/>
        </p:nvSpPr>
        <p:spPr>
          <a:xfrm>
            <a:off x="504000" y="4464000"/>
            <a:ext cx="5903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Mejora la modelación de la transferencia de calor por conducción.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72000" y="2232000"/>
            <a:ext cx="6479640" cy="1806840"/>
          </a:xfrm>
          <a:prstGeom prst="rect">
            <a:avLst/>
          </a:prstGeom>
          <a:ln>
            <a:noFill/>
          </a:ln>
        </p:spPr>
      </p:pic>
      <p:pic>
        <p:nvPicPr>
          <p:cNvPr id="213" name="" descr=""/>
          <p:cNvPicPr/>
          <p:nvPr/>
        </p:nvPicPr>
        <p:blipFill>
          <a:blip r:embed="rId2"/>
          <a:stretch/>
        </p:blipFill>
        <p:spPr>
          <a:xfrm>
            <a:off x="7152120" y="1728000"/>
            <a:ext cx="5039640" cy="665640"/>
          </a:xfrm>
          <a:prstGeom prst="rect">
            <a:avLst/>
          </a:prstGeom>
          <a:ln>
            <a:noFill/>
          </a:ln>
        </p:spPr>
      </p:pic>
      <p:pic>
        <p:nvPicPr>
          <p:cNvPr id="214" name="" descr=""/>
          <p:cNvPicPr/>
          <p:nvPr/>
        </p:nvPicPr>
        <p:blipFill>
          <a:blip r:embed="rId3"/>
          <a:stretch/>
        </p:blipFill>
        <p:spPr>
          <a:xfrm>
            <a:off x="7200000" y="2512800"/>
            <a:ext cx="5039640" cy="144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Calor artificial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7"/>
          <p:cNvSpPr/>
          <p:nvPr/>
        </p:nvSpPr>
        <p:spPr>
          <a:xfrm>
            <a:off x="504000" y="4464000"/>
            <a:ext cx="5903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Mejora la modelación de la transferencia de calor por conducción.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1"/>
          <a:stretch/>
        </p:blipFill>
        <p:spPr>
          <a:xfrm>
            <a:off x="72000" y="2232000"/>
            <a:ext cx="6479640" cy="180684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2"/>
          <a:stretch/>
        </p:blipFill>
        <p:spPr>
          <a:xfrm>
            <a:off x="7152120" y="1728000"/>
            <a:ext cx="5039640" cy="665640"/>
          </a:xfrm>
          <a:prstGeom prst="rect">
            <a:avLst/>
          </a:prstGeom>
          <a:ln>
            <a:noFill/>
          </a:ln>
        </p:spPr>
      </p:pic>
      <p:pic>
        <p:nvPicPr>
          <p:cNvPr id="224" name="" descr=""/>
          <p:cNvPicPr/>
          <p:nvPr/>
        </p:nvPicPr>
        <p:blipFill>
          <a:blip r:embed="rId3"/>
          <a:stretch/>
        </p:blipFill>
        <p:spPr>
          <a:xfrm>
            <a:off x="7128000" y="2512800"/>
            <a:ext cx="5039640" cy="144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 de suavizado variable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7"/>
          <p:cNvSpPr/>
          <p:nvPr/>
        </p:nvSpPr>
        <p:spPr>
          <a:xfrm>
            <a:off x="504000" y="4464000"/>
            <a:ext cx="5903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Intentan garantizar que el número de vecinos sea más o menos constante para todas las partículas.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" descr=""/>
          <p:cNvPicPr/>
          <p:nvPr/>
        </p:nvPicPr>
        <p:blipFill>
          <a:blip r:embed="rId1"/>
          <a:stretch/>
        </p:blipFill>
        <p:spPr>
          <a:xfrm>
            <a:off x="396000" y="1836000"/>
            <a:ext cx="5399640" cy="2627640"/>
          </a:xfrm>
          <a:prstGeom prst="rect">
            <a:avLst/>
          </a:prstGeom>
          <a:ln>
            <a:noFill/>
          </a:ln>
        </p:spPr>
      </p:pic>
      <p:pic>
        <p:nvPicPr>
          <p:cNvPr id="233" name="" descr=""/>
          <p:cNvPicPr/>
          <p:nvPr/>
        </p:nvPicPr>
        <p:blipFill>
          <a:blip r:embed="rId2"/>
          <a:stretch/>
        </p:blipFill>
        <p:spPr>
          <a:xfrm>
            <a:off x="6624000" y="2058840"/>
            <a:ext cx="5399640" cy="2246040"/>
          </a:xfrm>
          <a:prstGeom prst="rect">
            <a:avLst/>
          </a:prstGeom>
          <a:ln>
            <a:noFill/>
          </a:ln>
        </p:spPr>
      </p:pic>
      <p:sp>
        <p:nvSpPr>
          <p:cNvPr id="234" name="CustomShape 8"/>
          <p:cNvSpPr/>
          <p:nvPr/>
        </p:nvSpPr>
        <p:spPr>
          <a:xfrm>
            <a:off x="5832360" y="288216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Simetrización de la interacción entre partículas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7"/>
          <p:cNvSpPr/>
          <p:nvPr/>
        </p:nvSpPr>
        <p:spPr>
          <a:xfrm>
            <a:off x="504000" y="4464000"/>
            <a:ext cx="5903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Intentan garantizar que el número de vecinos sea más o menos constante para todas las partículas.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8"/>
          <p:cNvSpPr/>
          <p:nvPr/>
        </p:nvSpPr>
        <p:spPr>
          <a:xfrm>
            <a:off x="3888360" y="245016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1"/>
          <a:stretch/>
        </p:blipFill>
        <p:spPr>
          <a:xfrm>
            <a:off x="144000" y="1872000"/>
            <a:ext cx="3599640" cy="1846440"/>
          </a:xfrm>
          <a:prstGeom prst="rect">
            <a:avLst/>
          </a:prstGeom>
          <a:ln>
            <a:noFill/>
          </a:ln>
        </p:spPr>
      </p:pic>
      <p:pic>
        <p:nvPicPr>
          <p:cNvPr id="244" name="" descr=""/>
          <p:cNvPicPr/>
          <p:nvPr/>
        </p:nvPicPr>
        <p:blipFill>
          <a:blip r:embed="rId2"/>
          <a:stretch/>
        </p:blipFill>
        <p:spPr>
          <a:xfrm>
            <a:off x="4464000" y="1864800"/>
            <a:ext cx="3599640" cy="209484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3"/>
          <a:stretch/>
        </p:blipFill>
        <p:spPr>
          <a:xfrm>
            <a:off x="6624000" y="4536000"/>
            <a:ext cx="5040000" cy="1227600"/>
          </a:xfrm>
          <a:prstGeom prst="rect">
            <a:avLst/>
          </a:prstGeom>
          <a:ln>
            <a:noFill/>
          </a:ln>
        </p:spPr>
      </p:pic>
      <p:sp>
        <p:nvSpPr>
          <p:cNvPr id="246" name="Line 9"/>
          <p:cNvSpPr/>
          <p:nvPr/>
        </p:nvSpPr>
        <p:spPr>
          <a:xfrm>
            <a:off x="8208000" y="2808000"/>
            <a:ext cx="648000" cy="360"/>
          </a:xfrm>
          <a:prstGeom prst="line">
            <a:avLst/>
          </a:prstGeom>
          <a:ln>
            <a:solidFill>
              <a:srgbClr val="ff33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47" name="" descr=""/>
          <p:cNvPicPr/>
          <p:nvPr/>
        </p:nvPicPr>
        <p:blipFill>
          <a:blip r:embed="rId4"/>
          <a:stretch/>
        </p:blipFill>
        <p:spPr>
          <a:xfrm>
            <a:off x="9000000" y="2574000"/>
            <a:ext cx="2880000" cy="70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</a:t>
            </a: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Compresibilidad artificial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TextShape 7"/>
          <p:cNvSpPr txBox="1"/>
          <p:nvPr/>
        </p:nvSpPr>
        <p:spPr>
          <a:xfrm>
            <a:off x="648000" y="2016000"/>
            <a:ext cx="763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¡Es muy difícil modelar flujos incompresibles!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1"/>
          <a:stretch/>
        </p:blipFill>
        <p:spPr>
          <a:xfrm>
            <a:off x="792000" y="2714400"/>
            <a:ext cx="4320000" cy="1461600"/>
          </a:xfrm>
          <a:prstGeom prst="rect">
            <a:avLst/>
          </a:prstGeom>
          <a:ln>
            <a:noFill/>
          </a:ln>
        </p:spPr>
      </p:pic>
      <p:pic>
        <p:nvPicPr>
          <p:cNvPr id="256" name="" descr=""/>
          <p:cNvPicPr/>
          <p:nvPr/>
        </p:nvPicPr>
        <p:blipFill>
          <a:blip r:embed="rId2"/>
          <a:stretch/>
        </p:blipFill>
        <p:spPr>
          <a:xfrm>
            <a:off x="720000" y="4320000"/>
            <a:ext cx="3951720" cy="2085120"/>
          </a:xfrm>
          <a:prstGeom prst="rect">
            <a:avLst/>
          </a:prstGeom>
          <a:ln>
            <a:noFill/>
          </a:ln>
        </p:spPr>
      </p:pic>
      <p:sp>
        <p:nvSpPr>
          <p:cNvPr id="257" name="TextShape 8"/>
          <p:cNvSpPr txBox="1"/>
          <p:nvPr/>
        </p:nvSpPr>
        <p:spPr>
          <a:xfrm>
            <a:off x="6624000" y="2088000"/>
            <a:ext cx="4968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 usa un modelo de un flujo “casi” compresible, es decir, quasi-incompresible.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TextShape 9"/>
          <p:cNvSpPr txBox="1"/>
          <p:nvPr/>
        </p:nvSpPr>
        <p:spPr>
          <a:xfrm>
            <a:off x="6768000" y="3600000"/>
            <a:ext cx="4536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Válida para números de Reynolds bajos o números de Mach bajos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3"/>
          <a:stretch/>
        </p:blipFill>
        <p:spPr>
          <a:xfrm>
            <a:off x="6408000" y="4500000"/>
            <a:ext cx="5040000" cy="1188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ASPECTOS NUMÉRICOS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6"/>
          <p:cNvSpPr/>
          <p:nvPr/>
        </p:nvSpPr>
        <p:spPr>
          <a:xfrm>
            <a:off x="1224000" y="93744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Tratamiento de fronteras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7056000" y="1083600"/>
            <a:ext cx="5040000" cy="5108400"/>
          </a:xfrm>
          <a:prstGeom prst="rect">
            <a:avLst/>
          </a:prstGeom>
          <a:ln>
            <a:noFill/>
          </a:ln>
        </p:spPr>
      </p:pic>
      <p:sp>
        <p:nvSpPr>
          <p:cNvPr id="267" name="TextShape 7"/>
          <p:cNvSpPr txBox="1"/>
          <p:nvPr/>
        </p:nvSpPr>
        <p:spPr>
          <a:xfrm>
            <a:off x="288000" y="2160000"/>
            <a:ext cx="6408000" cy="3673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Partículas virtuales tipo I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Localizadas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sobre la frontera sólida, producen una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 fuerza repulsiva sobre las partículas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 fluido.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Partículas virtuales tipo II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Son el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reflejo de las partículas reales de la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simulación pero al otro lado de la 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frontera y con velocidad opuesta.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1008000" y="3150000"/>
            <a:ext cx="4320000" cy="160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Marcador de contenido 3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5840"/>
          </a:xfrm>
          <a:prstGeom prst="rect">
            <a:avLst/>
          </a:prstGeom>
          <a:ln>
            <a:noFill/>
          </a:ln>
        </p:spPr>
      </p:pic>
      <p:sp>
        <p:nvSpPr>
          <p:cNvPr id="270" name="CustomShape 1"/>
          <p:cNvSpPr/>
          <p:nvPr/>
        </p:nvSpPr>
        <p:spPr>
          <a:xfrm>
            <a:off x="2666880" y="5250240"/>
            <a:ext cx="7490880" cy="100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CO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GRACIAS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CONCEPTOS CLAVES DE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CustomShape 6"/>
          <p:cNvSpPr/>
          <p:nvPr/>
        </p:nvSpPr>
        <p:spPr>
          <a:xfrm>
            <a:off x="6048000" y="1525680"/>
            <a:ext cx="58305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 derivada de f(</a:t>
            </a:r>
            <a:r>
              <a:rPr b="1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x</a:t>
            </a:r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tambien se puede estimar como: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648000" y="2808000"/>
            <a:ext cx="4822560" cy="2436840"/>
          </a:xfrm>
          <a:prstGeom prst="rect">
            <a:avLst/>
          </a:prstGeom>
          <a:noFill/>
          <a:ln w="1908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8"/>
          <p:cNvSpPr/>
          <p:nvPr/>
        </p:nvSpPr>
        <p:spPr>
          <a:xfrm>
            <a:off x="6516000" y="5400000"/>
            <a:ext cx="518256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Estimación de la derivada función dentro de la aproximación de partícula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864000" y="2916000"/>
            <a:ext cx="4318560" cy="124056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2"/>
          <a:stretch/>
        </p:blipFill>
        <p:spPr>
          <a:xfrm>
            <a:off x="1260000" y="4233600"/>
            <a:ext cx="3238560" cy="660960"/>
          </a:xfrm>
          <a:prstGeom prst="rect">
            <a:avLst/>
          </a:prstGeom>
          <a:ln>
            <a:noFill/>
          </a:ln>
        </p:spPr>
      </p:pic>
      <p:sp>
        <p:nvSpPr>
          <p:cNvPr id="92" name="CustomShape 9"/>
          <p:cNvSpPr/>
          <p:nvPr/>
        </p:nvSpPr>
        <p:spPr>
          <a:xfrm>
            <a:off x="792000" y="1629720"/>
            <a:ext cx="4318560" cy="60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Estimación de la función dentro de la aproximación de partícula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6912000" y="2016000"/>
            <a:ext cx="3598560" cy="68256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4"/>
          <a:stretch/>
        </p:blipFill>
        <p:spPr>
          <a:xfrm>
            <a:off x="6552000" y="2916000"/>
            <a:ext cx="5038560" cy="116856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5"/>
          <a:stretch/>
        </p:blipFill>
        <p:spPr>
          <a:xfrm>
            <a:off x="6984000" y="4219200"/>
            <a:ext cx="4318560" cy="1035360"/>
          </a:xfrm>
          <a:prstGeom prst="rect">
            <a:avLst/>
          </a:prstGeom>
          <a:ln>
            <a:noFill/>
          </a:ln>
        </p:spPr>
      </p:pic>
      <p:sp>
        <p:nvSpPr>
          <p:cNvPr id="96" name="CustomShape 10"/>
          <p:cNvSpPr/>
          <p:nvPr/>
        </p:nvSpPr>
        <p:spPr>
          <a:xfrm>
            <a:off x="6480000" y="2788920"/>
            <a:ext cx="5254560" cy="2446560"/>
          </a:xfrm>
          <a:prstGeom prst="rect">
            <a:avLst/>
          </a:prstGeom>
          <a:noFill/>
          <a:ln w="1908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911880" y="48927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energía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903960" y="165420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continuidad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911520" y="334008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momento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4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5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6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7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8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7596000" y="1152000"/>
            <a:ext cx="2879280" cy="144648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7416000" y="2988000"/>
            <a:ext cx="3599280" cy="14068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7488000" y="4521600"/>
            <a:ext cx="3599280" cy="150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648000" y="1224000"/>
            <a:ext cx="4247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Donde: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2052000" y="1284840"/>
            <a:ext cx="4319280" cy="76608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2160000" y="2376000"/>
            <a:ext cx="2519280" cy="76248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3"/>
          <a:stretch/>
        </p:blipFill>
        <p:spPr>
          <a:xfrm>
            <a:off x="2196000" y="3384000"/>
            <a:ext cx="6479280" cy="129168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4"/>
          <a:stretch/>
        </p:blipFill>
        <p:spPr>
          <a:xfrm>
            <a:off x="2304000" y="4824000"/>
            <a:ext cx="5039280" cy="1187280"/>
          </a:xfrm>
          <a:prstGeom prst="rect">
            <a:avLst/>
          </a:prstGeom>
          <a:ln>
            <a:noFill/>
          </a:ln>
        </p:spPr>
      </p:pic>
      <p:sp>
        <p:nvSpPr>
          <p:cNvPr id="118" name="CustomShape 7"/>
          <p:cNvSpPr/>
          <p:nvPr/>
        </p:nvSpPr>
        <p:spPr>
          <a:xfrm>
            <a:off x="8280000" y="5085720"/>
            <a:ext cx="35272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Separando la presión de los esfuerzos 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Line 8"/>
          <p:cNvSpPr/>
          <p:nvPr/>
        </p:nvSpPr>
        <p:spPr>
          <a:xfrm flipH="1">
            <a:off x="7488000" y="5400000"/>
            <a:ext cx="720000" cy="360"/>
          </a:xfrm>
          <a:prstGeom prst="line">
            <a:avLst/>
          </a:prstGeom>
          <a:ln>
            <a:solidFill>
              <a:srgbClr val="ff33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903960" y="165420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continuidad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3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4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6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7596000" y="1152000"/>
            <a:ext cx="2879280" cy="144648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2"/>
          <a:stretch/>
        </p:blipFill>
        <p:spPr>
          <a:xfrm>
            <a:off x="2088000" y="2988000"/>
            <a:ext cx="2879280" cy="1500480"/>
          </a:xfrm>
          <a:prstGeom prst="rect">
            <a:avLst/>
          </a:prstGeom>
          <a:ln>
            <a:noFill/>
          </a:ln>
        </p:spPr>
      </p:pic>
      <p:sp>
        <p:nvSpPr>
          <p:cNvPr id="128" name="CustomShape 7"/>
          <p:cNvSpPr/>
          <p:nvPr/>
        </p:nvSpPr>
        <p:spPr>
          <a:xfrm>
            <a:off x="5400000" y="381600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8"/>
          <p:cNvSpPr/>
          <p:nvPr/>
        </p:nvSpPr>
        <p:spPr>
          <a:xfrm>
            <a:off x="2304000" y="4752000"/>
            <a:ext cx="2591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Densidad de suma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3"/>
          <a:stretch/>
        </p:blipFill>
        <p:spPr>
          <a:xfrm>
            <a:off x="6120000" y="3168000"/>
            <a:ext cx="4319280" cy="1244880"/>
          </a:xfrm>
          <a:prstGeom prst="rect">
            <a:avLst/>
          </a:prstGeom>
          <a:ln>
            <a:noFill/>
          </a:ln>
        </p:spPr>
      </p:pic>
      <p:sp>
        <p:nvSpPr>
          <p:cNvPr id="131" name="CustomShape 9"/>
          <p:cNvSpPr/>
          <p:nvPr/>
        </p:nvSpPr>
        <p:spPr>
          <a:xfrm>
            <a:off x="7272000" y="4680000"/>
            <a:ext cx="25912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Densidad de continuidad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903960" y="165420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continuidad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7596000" y="1152000"/>
            <a:ext cx="2879280" cy="1446480"/>
          </a:xfrm>
          <a:prstGeom prst="rect">
            <a:avLst/>
          </a:prstGeom>
          <a:ln>
            <a:noFill/>
          </a:ln>
        </p:spPr>
      </p:pic>
      <p:sp>
        <p:nvSpPr>
          <p:cNvPr id="139" name="CustomShape 7"/>
          <p:cNvSpPr/>
          <p:nvPr/>
        </p:nvSpPr>
        <p:spPr>
          <a:xfrm>
            <a:off x="5292000" y="378000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1116000" y="2595600"/>
            <a:ext cx="3599280" cy="3055680"/>
          </a:xfrm>
          <a:prstGeom prst="rect">
            <a:avLst/>
          </a:prstGeom>
          <a:ln>
            <a:noFill/>
          </a:ln>
        </p:spPr>
      </p:pic>
      <p:pic>
        <p:nvPicPr>
          <p:cNvPr id="141" name="" descr=""/>
          <p:cNvPicPr/>
          <p:nvPr/>
        </p:nvPicPr>
        <p:blipFill>
          <a:blip r:embed="rId3"/>
          <a:stretch/>
        </p:blipFill>
        <p:spPr>
          <a:xfrm>
            <a:off x="5976000" y="3240000"/>
            <a:ext cx="5759280" cy="1709280"/>
          </a:xfrm>
          <a:prstGeom prst="rect">
            <a:avLst/>
          </a:prstGeom>
          <a:ln>
            <a:noFill/>
          </a:ln>
        </p:spPr>
      </p:pic>
      <p:pic>
        <p:nvPicPr>
          <p:cNvPr id="142" name="" descr=""/>
          <p:cNvPicPr/>
          <p:nvPr/>
        </p:nvPicPr>
        <p:blipFill>
          <a:blip r:embed="rId4"/>
          <a:stretch/>
        </p:blipFill>
        <p:spPr>
          <a:xfrm>
            <a:off x="8784000" y="5277600"/>
            <a:ext cx="2879280" cy="769680"/>
          </a:xfrm>
          <a:prstGeom prst="rect">
            <a:avLst/>
          </a:prstGeom>
          <a:ln>
            <a:noFill/>
          </a:ln>
        </p:spPr>
      </p:pic>
      <p:sp>
        <p:nvSpPr>
          <p:cNvPr id="143" name="CustomShape 8"/>
          <p:cNvSpPr/>
          <p:nvPr/>
        </p:nvSpPr>
        <p:spPr>
          <a:xfrm>
            <a:off x="7560000" y="5544000"/>
            <a:ext cx="1223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911520" y="139608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momento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4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5"/>
          <p:cNvSpPr/>
          <p:nvPr/>
        </p:nvSpPr>
        <p:spPr>
          <a:xfrm>
            <a:off x="103276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6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7416000" y="1224000"/>
            <a:ext cx="3599280" cy="1406880"/>
          </a:xfrm>
          <a:prstGeom prst="rect">
            <a:avLst/>
          </a:prstGeom>
          <a:ln>
            <a:noFill/>
          </a:ln>
        </p:spPr>
      </p:pic>
      <p:pic>
        <p:nvPicPr>
          <p:cNvPr id="151" name="" descr=""/>
          <p:cNvPicPr/>
          <p:nvPr/>
        </p:nvPicPr>
        <p:blipFill>
          <a:blip r:embed="rId2"/>
          <a:stretch/>
        </p:blipFill>
        <p:spPr>
          <a:xfrm>
            <a:off x="432000" y="3096000"/>
            <a:ext cx="5039280" cy="1291680"/>
          </a:xfrm>
          <a:prstGeom prst="rect">
            <a:avLst/>
          </a:prstGeom>
          <a:ln>
            <a:noFill/>
          </a:ln>
        </p:spPr>
      </p:pic>
      <p:sp>
        <p:nvSpPr>
          <p:cNvPr id="152" name="CustomShape 7"/>
          <p:cNvSpPr/>
          <p:nvPr/>
        </p:nvSpPr>
        <p:spPr>
          <a:xfrm>
            <a:off x="5832000" y="345780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3"/>
          <a:stretch/>
        </p:blipFill>
        <p:spPr>
          <a:xfrm>
            <a:off x="6552000" y="3096000"/>
            <a:ext cx="5039280" cy="1219680"/>
          </a:xfrm>
          <a:prstGeom prst="rect">
            <a:avLst/>
          </a:prstGeom>
          <a:ln>
            <a:noFill/>
          </a:ln>
        </p:spPr>
      </p:pic>
      <p:pic>
        <p:nvPicPr>
          <p:cNvPr id="154" name="" descr=""/>
          <p:cNvPicPr/>
          <p:nvPr/>
        </p:nvPicPr>
        <p:blipFill>
          <a:blip r:embed="rId4"/>
          <a:stretch/>
        </p:blipFill>
        <p:spPr>
          <a:xfrm>
            <a:off x="3024000" y="5079600"/>
            <a:ext cx="7199640" cy="1040040"/>
          </a:xfrm>
          <a:prstGeom prst="rect">
            <a:avLst/>
          </a:prstGeom>
          <a:ln>
            <a:noFill/>
          </a:ln>
        </p:spPr>
      </p:pic>
      <p:sp>
        <p:nvSpPr>
          <p:cNvPr id="155" name="Line 8"/>
          <p:cNvSpPr/>
          <p:nvPr/>
        </p:nvSpPr>
        <p:spPr>
          <a:xfrm>
            <a:off x="3672000" y="4464000"/>
            <a:ext cx="1512000" cy="615600"/>
          </a:xfrm>
          <a:prstGeom prst="line">
            <a:avLst/>
          </a:prstGeom>
          <a:ln>
            <a:solidFill>
              <a:srgbClr val="ff33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911880" y="14007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energía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3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4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6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2" name="" descr=""/>
          <p:cNvPicPr/>
          <p:nvPr/>
        </p:nvPicPr>
        <p:blipFill>
          <a:blip r:embed="rId1"/>
          <a:stretch/>
        </p:blipFill>
        <p:spPr>
          <a:xfrm>
            <a:off x="7380000" y="1029600"/>
            <a:ext cx="3599280" cy="1504080"/>
          </a:xfrm>
          <a:prstGeom prst="rect">
            <a:avLst/>
          </a:prstGeom>
          <a:ln>
            <a:noFill/>
          </a:ln>
        </p:spPr>
      </p:pic>
      <p:pic>
        <p:nvPicPr>
          <p:cNvPr id="163" name="" descr=""/>
          <p:cNvPicPr/>
          <p:nvPr/>
        </p:nvPicPr>
        <p:blipFill>
          <a:blip r:embed="rId2"/>
          <a:stretch/>
        </p:blipFill>
        <p:spPr>
          <a:xfrm>
            <a:off x="2484000" y="2700000"/>
            <a:ext cx="6479640" cy="1014840"/>
          </a:xfrm>
          <a:prstGeom prst="rect">
            <a:avLst/>
          </a:prstGeom>
          <a:ln>
            <a:noFill/>
          </a:ln>
        </p:spPr>
      </p:pic>
      <p:pic>
        <p:nvPicPr>
          <p:cNvPr id="164" name="" descr=""/>
          <p:cNvPicPr/>
          <p:nvPr/>
        </p:nvPicPr>
        <p:blipFill>
          <a:blip r:embed="rId3"/>
          <a:stretch/>
        </p:blipFill>
        <p:spPr>
          <a:xfrm>
            <a:off x="2376000" y="4608000"/>
            <a:ext cx="6479640" cy="1079640"/>
          </a:xfrm>
          <a:prstGeom prst="rect">
            <a:avLst/>
          </a:prstGeom>
          <a:ln>
            <a:noFill/>
          </a:ln>
        </p:spPr>
      </p:pic>
      <p:sp>
        <p:nvSpPr>
          <p:cNvPr id="165" name="CustomShape 7"/>
          <p:cNvSpPr/>
          <p:nvPr/>
        </p:nvSpPr>
        <p:spPr>
          <a:xfrm>
            <a:off x="5436000" y="3888000"/>
            <a:ext cx="503280" cy="42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ó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-146520" y="321840"/>
            <a:ext cx="8175600" cy="545400"/>
          </a:xfrm>
          <a:prstGeom prst="roundRect">
            <a:avLst>
              <a:gd name="adj" fmla="val 16667"/>
            </a:avLst>
          </a:prstGeom>
          <a:solidFill>
            <a:srgbClr val="005f2c"/>
          </a:solidFill>
          <a:ln w="12600">
            <a:solidFill>
              <a:srgbClr val="527f3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2"/>
          <p:cNvSpPr/>
          <p:nvPr/>
        </p:nvSpPr>
        <p:spPr>
          <a:xfrm>
            <a:off x="86400" y="321840"/>
            <a:ext cx="439920" cy="545400"/>
          </a:xfrm>
          <a:prstGeom prst="rect">
            <a:avLst/>
          </a:prstGeom>
          <a:solidFill>
            <a:srgbClr val="ffc000"/>
          </a:solidFill>
          <a:ln w="12600">
            <a:solidFill>
              <a:srgbClr val="bc8e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3"/>
          <p:cNvSpPr/>
          <p:nvPr/>
        </p:nvSpPr>
        <p:spPr>
          <a:xfrm>
            <a:off x="528120" y="364680"/>
            <a:ext cx="950256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 EN SPH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4"/>
          <p:cNvSpPr/>
          <p:nvPr/>
        </p:nvSpPr>
        <p:spPr>
          <a:xfrm>
            <a:off x="10325880" y="4667040"/>
            <a:ext cx="1864080" cy="2025000"/>
          </a:xfrm>
          <a:prstGeom prst="rect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5"/>
          <p:cNvSpPr/>
          <p:nvPr/>
        </p:nvSpPr>
        <p:spPr>
          <a:xfrm>
            <a:off x="5366520" y="6254280"/>
            <a:ext cx="548172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767171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Smoothed Particle Hydrodynamics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1332000" y="1576800"/>
            <a:ext cx="2879640" cy="5190840"/>
          </a:xfrm>
          <a:prstGeom prst="rect">
            <a:avLst/>
          </a:prstGeom>
          <a:ln>
            <a:noFill/>
          </a:ln>
        </p:spPr>
      </p:pic>
      <p:pic>
        <p:nvPicPr>
          <p:cNvPr id="172" name="" descr=""/>
          <p:cNvPicPr/>
          <p:nvPr/>
        </p:nvPicPr>
        <p:blipFill>
          <a:blip r:embed="rId2"/>
          <a:stretch/>
        </p:blipFill>
        <p:spPr>
          <a:xfrm>
            <a:off x="7560000" y="1620000"/>
            <a:ext cx="2879640" cy="5072040"/>
          </a:xfrm>
          <a:prstGeom prst="rect">
            <a:avLst/>
          </a:prstGeom>
          <a:ln>
            <a:noFill/>
          </a:ln>
        </p:spPr>
      </p:pic>
      <p:sp>
        <p:nvSpPr>
          <p:cNvPr id="173" name="CustomShape 6"/>
          <p:cNvSpPr/>
          <p:nvPr/>
        </p:nvSpPr>
        <p:spPr>
          <a:xfrm>
            <a:off x="433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Navier-Stokes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7"/>
          <p:cNvSpPr/>
          <p:nvPr/>
        </p:nvSpPr>
        <p:spPr>
          <a:xfrm>
            <a:off x="6481440" y="819360"/>
            <a:ext cx="467820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Ecuaciones de Euler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8"/>
          <p:cNvSpPr/>
          <p:nvPr/>
        </p:nvSpPr>
        <p:spPr>
          <a:xfrm>
            <a:off x="4356000" y="5328000"/>
            <a:ext cx="3095640" cy="790200"/>
          </a:xfrm>
          <a:prstGeom prst="roundRect">
            <a:avLst>
              <a:gd name="adj" fmla="val 16667"/>
            </a:avLst>
          </a:prstGeom>
          <a:solidFill>
            <a:srgbClr val="84b82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CO" sz="2400" spc="-134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Ecuación de continuidad</a:t>
            </a:r>
            <a:endParaRPr b="0" lang="es-CO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2017-09-12T20:21:13Z</dcterms:created>
  <dc:creator>Windows User</dc:creator>
  <dc:description/>
  <dc:language>es-CO</dc:language>
  <cp:lastModifiedBy/>
  <dcterms:modified xsi:type="dcterms:W3CDTF">2019-07-15T22:57:00Z</dcterms:modified>
  <cp:revision>276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ArticulateGUID">
    <vt:lpwstr>0BDFE0B9-AF29-4385-8ABC-83614BD1F6A6</vt:lpwstr>
  </property>
  <property fmtid="{D5CDD505-2E9C-101B-9397-08002B2CF9AE}" pid="4" name="ArticulatePath">
    <vt:lpwstr>Presentación1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LinksUpToDate">
    <vt:bool>0</vt:bool>
  </property>
  <property fmtid="{D5CDD505-2E9C-101B-9397-08002B2CF9AE}" pid="8" name="MMClips">
    <vt:i4>1</vt:i4>
  </property>
  <property fmtid="{D5CDD505-2E9C-101B-9397-08002B2CF9AE}" pid="9" name="Notes">
    <vt:i4>0</vt:i4>
  </property>
  <property fmtid="{D5CDD505-2E9C-101B-9397-08002B2CF9AE}" pid="10" name="PresentationFormat">
    <vt:lpwstr>Panorámica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18</vt:i4>
  </property>
</Properties>
</file>